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98" r:id="rId2"/>
    <p:sldId id="332" r:id="rId3"/>
    <p:sldId id="257" r:id="rId4"/>
    <p:sldId id="258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346" r:id="rId20"/>
    <p:sldId id="351" r:id="rId21"/>
    <p:sldId id="335" r:id="rId22"/>
    <p:sldId id="282" r:id="rId23"/>
    <p:sldId id="352" r:id="rId24"/>
    <p:sldId id="284" r:id="rId25"/>
    <p:sldId id="353" r:id="rId26"/>
    <p:sldId id="355" r:id="rId27"/>
    <p:sldId id="28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F69D0-420F-4021-8A3B-DAB0C1AA2488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ABAEE-3D78-4E58-959B-4CFDE191B0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5238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We all know that your smile can go a long way to creating a positive self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There is no exception to this rule in Hollywood, having a perfect set of teeth is almost a must-have for anyone gracing our movie screens.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 Unfortunately, not many people are born with a perfect smile, which means – </a:t>
            </a:r>
            <a:r>
              <a:rPr lang="en-US" b="1" i="0" dirty="0">
                <a:solidFill>
                  <a:srgbClr val="333333"/>
                </a:solidFill>
                <a:effectLst/>
                <a:latin typeface="bellezaregular"/>
              </a:rPr>
              <a:t>cosmetic dentistry and dentures.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dentures are something for the ageing population, but you’d be surprised how many younger people wear them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This Hollywood star wore </a:t>
            </a:r>
            <a:r>
              <a:rPr lang="en-US" b="1" i="0" dirty="0">
                <a:solidFill>
                  <a:srgbClr val="333333"/>
                </a:solidFill>
                <a:effectLst/>
                <a:latin typeface="bellezaregular"/>
              </a:rPr>
              <a:t>dentures </a:t>
            </a: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on the set of </a:t>
            </a:r>
            <a:r>
              <a:rPr lang="en-US" b="0" i="1" dirty="0">
                <a:solidFill>
                  <a:srgbClr val="333333"/>
                </a:solidFill>
                <a:effectLst/>
                <a:latin typeface="bellezaregular"/>
              </a:rPr>
              <a:t>Harry Potter </a:t>
            </a: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when her baby teeth began falling out but she had to maintain Hermione’s dazzling smile.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333333"/>
                </a:solidFill>
                <a:effectLst/>
                <a:latin typeface="bellezaregular"/>
              </a:rPr>
              <a:t>denied wearing dentures – until they literally fell out of her mouth at a restaurant.  Janice Dickinson – Don’t worry, we already knew!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b="1" i="0" dirty="0">
                <a:solidFill>
                  <a:srgbClr val="333333"/>
                </a:solidFill>
                <a:effectLst/>
                <a:latin typeface="bellezaregular"/>
              </a:rPr>
              <a:t>Tom Cruise- </a:t>
            </a: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didn’t always have his </a:t>
            </a:r>
            <a:r>
              <a:rPr lang="en-US" b="1" i="0" dirty="0">
                <a:solidFill>
                  <a:srgbClr val="333333"/>
                </a:solidFill>
                <a:effectLst/>
                <a:latin typeface="bellezaregular"/>
              </a:rPr>
              <a:t>perfect smile</a:t>
            </a:r>
            <a:r>
              <a:rPr lang="en-US" b="0" i="0" dirty="0">
                <a:solidFill>
                  <a:srgbClr val="333333"/>
                </a:solidFill>
                <a:effectLst/>
                <a:latin typeface="bellezaregular"/>
              </a:rPr>
              <a:t>. </a:t>
            </a:r>
            <a:br>
              <a:rPr lang="en-US" dirty="0"/>
            </a:b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ABAEE-3D78-4E58-959B-4CFDE191B0D6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859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Of the various schools of thought, none is backed by scientific research or statistics.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of stress equalizer is needed to replace the rigid connection between denture base and direct retainer and transfer the load from the abutment to the ridge.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IN" dirty="0" err="1"/>
              <a:t>Patric</a:t>
            </a:r>
            <a:r>
              <a:rPr lang="en-IN" dirty="0"/>
              <a:t> – male- DENTURE</a:t>
            </a:r>
          </a:p>
          <a:p>
            <a:pPr marL="228600" indent="-228600">
              <a:buAutoNum type="arabicPeriod"/>
            </a:pPr>
            <a:r>
              <a:rPr lang="en-IN" dirty="0" err="1"/>
              <a:t>Mtric</a:t>
            </a:r>
            <a:r>
              <a:rPr lang="en-IN" dirty="0"/>
              <a:t> – female - ABUTMENT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B86E7-24AE-4AB6-9490-A80EBBC1B819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1973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200" dirty="0">
                <a:solidFill>
                  <a:schemeClr val="accent2"/>
                </a:solidFill>
              </a:rPr>
              <a:t>Lab-dual casting technique. 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B86E7-24AE-4AB6-9490-A80EBBC1B819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2861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proponents of this theory also believe that there is relative lack of movement in abutment teeth in an apical direction compared to the ridge.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challenge is primarily in designing class I and II arches and to some extent in class IV arches and distributing the forces acting on the removable partial denture between the soft tissues and teeth.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ABAEE-3D78-4E58-959B-4CFDE191B0D6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1621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ABAEE-3D78-4E58-959B-4CFDE191B0D6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854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challenge is primarily in designing class I and II arches and to some extent in class IV arches and distributing the forces acting on the removable partial denture between the soft tissues and teeth.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ABAEE-3D78-4E58-959B-4CFDE191B0D6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993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82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31260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91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851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15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531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13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1179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512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748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76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FCF87ABF-6EC8-4C02-82E8-17EACEF86E29}" type="datetimeFigureOut">
              <a:rPr lang="en-IN" smtClean="0"/>
              <a:t>24-09-2022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8EBBFE26-DC2C-4A14-931E-19102579130C}" type="slidenum">
              <a:rPr lang="en-IN" smtClean="0"/>
              <a:t>‹#›</a:t>
            </a:fld>
            <a:endParaRPr lang="en-IN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05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B71D920-09B2-41A0-B007-05C1E0DB3026}"/>
              </a:ext>
            </a:extLst>
          </p:cNvPr>
          <p:cNvSpPr txBox="1"/>
          <p:nvPr/>
        </p:nvSpPr>
        <p:spPr>
          <a:xfrm>
            <a:off x="1156446" y="363071"/>
            <a:ext cx="108383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RUNGTA COLLEGE OF DENTAL SCIENCES AND RESEARCH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3B27B-EB70-4DBF-9E64-1026D72CB370}"/>
              </a:ext>
            </a:extLst>
          </p:cNvPr>
          <p:cNvSpPr txBox="1"/>
          <p:nvPr/>
        </p:nvSpPr>
        <p:spPr>
          <a:xfrm>
            <a:off x="672353" y="2030506"/>
            <a:ext cx="110534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Dept of Prosthodontics</a:t>
            </a:r>
          </a:p>
          <a:p>
            <a:pPr algn="ctr"/>
            <a:r>
              <a:rPr lang="en-I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IN" sz="4000" u="sng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I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Year BDS</a:t>
            </a:r>
          </a:p>
          <a:p>
            <a:pPr algn="ctr"/>
            <a:r>
              <a:rPr lang="en-IN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Stress Breakers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62B70D-E490-408F-8CD9-E12675E107B0}"/>
              </a:ext>
            </a:extLst>
          </p:cNvPr>
          <p:cNvSpPr txBox="1"/>
          <p:nvPr/>
        </p:nvSpPr>
        <p:spPr>
          <a:xfrm>
            <a:off x="6096000" y="3982996"/>
            <a:ext cx="56298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u="sng" dirty="0"/>
              <a:t>Presented By:</a:t>
            </a:r>
          </a:p>
          <a:p>
            <a:r>
              <a:rPr lang="en-IN" dirty="0"/>
              <a:t> </a:t>
            </a:r>
          </a:p>
          <a:p>
            <a:r>
              <a:rPr lang="en-IN" sz="2400" dirty="0" err="1"/>
              <a:t>Dr.Shilpi</a:t>
            </a:r>
            <a:r>
              <a:rPr lang="en-IN" sz="2400" dirty="0"/>
              <a:t> </a:t>
            </a:r>
            <a:r>
              <a:rPr lang="en-IN" sz="2400" dirty="0" err="1"/>
              <a:t>Karpathak</a:t>
            </a:r>
            <a:endParaRPr lang="en-IN" sz="2400" dirty="0"/>
          </a:p>
          <a:p>
            <a:r>
              <a:rPr lang="en-IN" sz="2400" dirty="0"/>
              <a:t>Professor</a:t>
            </a:r>
          </a:p>
          <a:p>
            <a:r>
              <a:rPr lang="en-IN" sz="2400" dirty="0"/>
              <a:t>Dept of Prosthodontics</a:t>
            </a:r>
          </a:p>
          <a:p>
            <a:endParaRPr lang="en-IN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C1E186B-6552-44A2-AB00-23CEA194E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1" r="15781"/>
          <a:stretch>
            <a:fillRect/>
          </a:stretch>
        </p:blipFill>
        <p:spPr bwMode="auto">
          <a:xfrm>
            <a:off x="681038" y="2144713"/>
            <a:ext cx="18573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302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49756" b="1042"/>
          <a:stretch/>
        </p:blipFill>
        <p:spPr>
          <a:xfrm>
            <a:off x="723900" y="228600"/>
            <a:ext cx="5777564" cy="6400800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BE70BC91-C092-4928-B0FC-E9470ABE67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63" t="4167" r="4346" b="8333"/>
          <a:stretch/>
        </p:blipFill>
        <p:spPr>
          <a:xfrm>
            <a:off x="6819900" y="228600"/>
            <a:ext cx="520065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50049" b="2084"/>
          <a:stretch/>
        </p:blipFill>
        <p:spPr>
          <a:xfrm>
            <a:off x="383111" y="47625"/>
            <a:ext cx="4919343" cy="5424261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F0036CA4-A5B0-4C15-89BE-C7129CD55F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71" t="5469" r="3320" b="4166"/>
          <a:stretch/>
        </p:blipFill>
        <p:spPr>
          <a:xfrm>
            <a:off x="6496050" y="47625"/>
            <a:ext cx="5054728" cy="6219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B43D32-B4B4-4A93-B715-69F01F824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928" y="4245211"/>
            <a:ext cx="3095122" cy="24533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2865" r="50635"/>
          <a:stretch/>
        </p:blipFill>
        <p:spPr>
          <a:xfrm>
            <a:off x="571500" y="224077"/>
            <a:ext cx="5791200" cy="6409845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4DFE0B58-D91A-4953-A2F3-052E193BED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98" t="9896" r="3906" b="8333"/>
          <a:stretch/>
        </p:blipFill>
        <p:spPr>
          <a:xfrm>
            <a:off x="6457950" y="428145"/>
            <a:ext cx="5162550" cy="5981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50342" b="2084"/>
          <a:stretch/>
        </p:blipFill>
        <p:spPr>
          <a:xfrm>
            <a:off x="647700" y="57150"/>
            <a:ext cx="5676900" cy="6296503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71EC92CE-F57E-4428-82F8-7D5D3A1174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64" t="6771" r="4052" b="8333"/>
          <a:stretch/>
        </p:blipFill>
        <p:spPr>
          <a:xfrm>
            <a:off x="6610350" y="323850"/>
            <a:ext cx="5238750" cy="6210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5420" t="10156" r="53125" b="2605"/>
          <a:stretch/>
        </p:blipFill>
        <p:spPr>
          <a:xfrm>
            <a:off x="704850" y="238125"/>
            <a:ext cx="5391150" cy="6381750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3E0BCB5D-9593-4F9D-B85F-C736D2F765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371" t="4427" r="4639" b="8334"/>
          <a:stretch/>
        </p:blipFill>
        <p:spPr>
          <a:xfrm>
            <a:off x="6286500" y="238125"/>
            <a:ext cx="52006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6153" t="5468" r="3321" b="4427"/>
          <a:stretch/>
        </p:blipFill>
        <p:spPr>
          <a:xfrm>
            <a:off x="548071" y="989172"/>
            <a:ext cx="8715685" cy="4879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0E569-F326-4306-8A06-677A01EA7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595" y="4480948"/>
            <a:ext cx="2447526" cy="194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F339BB-EA9C-43E9-BD3B-5EFF369EE8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23492" r="34445" b="41375"/>
          <a:stretch/>
        </p:blipFill>
        <p:spPr>
          <a:xfrm rot="10800000">
            <a:off x="9420595" y="2662958"/>
            <a:ext cx="2438401" cy="1722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896EA1-7A6C-4F94-B072-5E07B1F7B8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2" t="29206" r="45873" b="36719"/>
          <a:stretch/>
        </p:blipFill>
        <p:spPr>
          <a:xfrm rot="10800000">
            <a:off x="9420595" y="749899"/>
            <a:ext cx="2438402" cy="181751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3516" t="6250" r="4639" b="6250"/>
          <a:stretch/>
        </p:blipFill>
        <p:spPr>
          <a:xfrm>
            <a:off x="457200" y="457200"/>
            <a:ext cx="11038114" cy="591516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1465" t="3646" r="50927"/>
          <a:stretch/>
        </p:blipFill>
        <p:spPr>
          <a:xfrm>
            <a:off x="490409" y="238125"/>
            <a:ext cx="5605591" cy="6381750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B9983C82-4106-4114-85D0-3544D912B7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09" t="3646" r="3467" b="3906"/>
          <a:stretch/>
        </p:blipFill>
        <p:spPr>
          <a:xfrm>
            <a:off x="6438900" y="471487"/>
            <a:ext cx="5098585" cy="591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BACA0D-09A8-454E-B60E-56C5FC7C46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4339" r="32381" b="16825"/>
          <a:stretch/>
        </p:blipFill>
        <p:spPr>
          <a:xfrm>
            <a:off x="0" y="5451674"/>
            <a:ext cx="1553029" cy="14063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2490" t="2865" r="3321" b="3645"/>
          <a:stretch/>
        </p:blipFill>
        <p:spPr>
          <a:xfrm>
            <a:off x="495300" y="302015"/>
            <a:ext cx="11201400" cy="62539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9371816-AC92-4DB7-A1E2-5B0EE4C3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64" y="268436"/>
            <a:ext cx="2530285" cy="254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7212A9-F171-4FF6-86E4-2C22E82C1B9F}"/>
              </a:ext>
            </a:extLst>
          </p:cNvPr>
          <p:cNvSpPr txBox="1"/>
          <p:nvPr/>
        </p:nvSpPr>
        <p:spPr>
          <a:xfrm>
            <a:off x="1641879" y="2898256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+mj-lt"/>
              </a:rPr>
              <a:t>DSE Hinge</a:t>
            </a:r>
            <a:endParaRPr lang="en-IN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9AC2B-9FF2-400A-908A-D9993CC9F439}"/>
              </a:ext>
            </a:extLst>
          </p:cNvPr>
          <p:cNvSpPr txBox="1"/>
          <p:nvPr/>
        </p:nvSpPr>
        <p:spPr>
          <a:xfrm>
            <a:off x="4207959" y="2847552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+mj-lt"/>
              </a:rPr>
              <a:t>Thompson dowel rest</a:t>
            </a:r>
            <a:endParaRPr lang="en-IN" sz="2400" dirty="0">
              <a:latin typeface="+mj-lt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4642279-AF54-4EAC-85A4-81B1DC205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10834" r="47647" b="67897"/>
          <a:stretch/>
        </p:blipFill>
        <p:spPr bwMode="auto">
          <a:xfrm>
            <a:off x="4522910" y="619432"/>
            <a:ext cx="2288655" cy="2047629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EB2AC30-57EA-47C5-963B-2A468181F2CE}"/>
              </a:ext>
            </a:extLst>
          </p:cNvPr>
          <p:cNvSpPr txBox="1">
            <a:spLocks noChangeArrowheads="1"/>
          </p:cNvSpPr>
          <p:nvPr/>
        </p:nvSpPr>
        <p:spPr>
          <a:xfrm>
            <a:off x="3256002" y="-1284010"/>
            <a:ext cx="5806710" cy="7958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/>
              <a:t>Dalbo attachment </a:t>
            </a:r>
            <a:endParaRPr lang="en-US" altLang="en-US" sz="24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20662D5-3906-4D19-A30E-04BB5DBC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t="8142" b="10806"/>
          <a:stretch>
            <a:fillRect/>
          </a:stretch>
        </p:blipFill>
        <p:spPr bwMode="auto">
          <a:xfrm>
            <a:off x="7690127" y="530818"/>
            <a:ext cx="3255288" cy="215483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753066-D0E9-4706-B2A8-708E09920927}"/>
              </a:ext>
            </a:extLst>
          </p:cNvPr>
          <p:cNvSpPr txBox="1"/>
          <p:nvPr/>
        </p:nvSpPr>
        <p:spPr>
          <a:xfrm>
            <a:off x="8246149" y="2755377"/>
            <a:ext cx="6093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+mj-lt"/>
              </a:rPr>
              <a:t>Dalbo</a:t>
            </a:r>
            <a:r>
              <a:rPr lang="en-US" altLang="en-US" sz="2400" dirty="0">
                <a:latin typeface="+mj-lt"/>
              </a:rPr>
              <a:t> attachment </a:t>
            </a:r>
            <a:endParaRPr lang="en-IN" sz="2400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BCA1CC-9E71-4884-8155-5C983071B80F}"/>
              </a:ext>
            </a:extLst>
          </p:cNvPr>
          <p:cNvSpPr txBox="1"/>
          <p:nvPr/>
        </p:nvSpPr>
        <p:spPr>
          <a:xfrm>
            <a:off x="2910075" y="5975069"/>
            <a:ext cx="3238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 err="1">
                <a:latin typeface="+mj-lt"/>
              </a:rPr>
              <a:t>Crismani</a:t>
            </a:r>
            <a:r>
              <a:rPr lang="en-US" altLang="en-US" sz="2400" dirty="0">
                <a:latin typeface="+mj-lt"/>
              </a:rPr>
              <a:t> attachment</a:t>
            </a:r>
            <a:br>
              <a:rPr lang="en-US" altLang="en-US" sz="2400" dirty="0">
                <a:latin typeface="+mj-lt"/>
              </a:rPr>
            </a:br>
            <a:endParaRPr lang="en-US" altLang="en-US" sz="2400" dirty="0">
              <a:latin typeface="+mj-lt"/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8F9AEBE3-988F-4778-8E7B-C0BEA95DA6D0}"/>
              </a:ext>
            </a:extLst>
          </p:cNvPr>
          <p:cNvSpPr txBox="1">
            <a:spLocks noChangeArrowheads="1"/>
          </p:cNvSpPr>
          <p:nvPr/>
        </p:nvSpPr>
        <p:spPr>
          <a:xfrm>
            <a:off x="588288" y="-56326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en-US" sz="2400" dirty="0"/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F1346D05-C3EB-4A94-A537-0DB7D031E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30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 t="2806" r="48421" b="69131"/>
          <a:stretch>
            <a:fillRect/>
          </a:stretch>
        </p:blipFill>
        <p:spPr bwMode="auto">
          <a:xfrm>
            <a:off x="6351507" y="4040694"/>
            <a:ext cx="3789284" cy="184830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03EA3FA-4A55-4353-BD16-487534E2BEB0}"/>
              </a:ext>
            </a:extLst>
          </p:cNvPr>
          <p:cNvSpPr txBox="1"/>
          <p:nvPr/>
        </p:nvSpPr>
        <p:spPr>
          <a:xfrm>
            <a:off x="7038252" y="6053580"/>
            <a:ext cx="28473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+mj-lt"/>
              </a:rPr>
              <a:t>ASC-52 attachment </a:t>
            </a: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D554AAA3-9C8A-4C83-A6B0-9378B2AE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9" t="7628" r="29015" b="71187"/>
          <a:stretch>
            <a:fillRect/>
          </a:stretch>
        </p:blipFill>
        <p:spPr bwMode="auto">
          <a:xfrm>
            <a:off x="2742158" y="3985072"/>
            <a:ext cx="2817025" cy="1847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40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/>
      <p:bldP spid="17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D4C4-ABAE-7C61-1D0C-ECC2FFBD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Specific Learning Objective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26035FB-5B4E-7991-73D8-A3E2AA139B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096492"/>
              </p:ext>
            </p:extLst>
          </p:nvPr>
        </p:nvGraphicFramePr>
        <p:xfrm>
          <a:off x="833718" y="1825625"/>
          <a:ext cx="10764723" cy="4667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1229">
                  <a:extLst>
                    <a:ext uri="{9D8B030D-6E8A-4147-A177-3AD203B41FA5}">
                      <a16:colId xmlns:a16="http://schemas.microsoft.com/office/drawing/2014/main" val="3648860307"/>
                    </a:ext>
                  </a:extLst>
                </a:gridCol>
                <a:gridCol w="3586747">
                  <a:extLst>
                    <a:ext uri="{9D8B030D-6E8A-4147-A177-3AD203B41FA5}">
                      <a16:colId xmlns:a16="http://schemas.microsoft.com/office/drawing/2014/main" val="1967634947"/>
                    </a:ext>
                  </a:extLst>
                </a:gridCol>
                <a:gridCol w="3586747">
                  <a:extLst>
                    <a:ext uri="{9D8B030D-6E8A-4147-A177-3AD203B41FA5}">
                      <a16:colId xmlns:a16="http://schemas.microsoft.com/office/drawing/2014/main" val="3641014661"/>
                    </a:ext>
                  </a:extLst>
                </a:gridCol>
              </a:tblGrid>
              <a:tr h="933450">
                <a:tc>
                  <a:txBody>
                    <a:bodyPr/>
                    <a:lstStyle/>
                    <a:p>
                      <a:r>
                        <a:rPr lang="en-US" dirty="0"/>
                        <a:t>Core areas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Domain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Category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892538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dirty="0"/>
                        <a:t>Introduction</a:t>
                      </a:r>
                    </a:p>
                    <a:p>
                      <a:r>
                        <a:rPr lang="en-US" dirty="0"/>
                        <a:t>Basic concepts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961076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IN" dirty="0"/>
                        <a:t>Role of RPD components in stress components</a:t>
                      </a:r>
                    </a:p>
                    <a:p>
                      <a:r>
                        <a:rPr lang="en-IN" dirty="0" err="1"/>
                        <a:t>Philosphy</a:t>
                      </a:r>
                      <a:r>
                        <a:rPr lang="en-IN" dirty="0"/>
                        <a:t> of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Cognitive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306091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IN" dirty="0"/>
                        <a:t>conclusion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Psychomotor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8449484"/>
                  </a:ext>
                </a:extLst>
              </a:tr>
              <a:tr h="933450">
                <a:tc>
                  <a:txBody>
                    <a:bodyPr/>
                    <a:lstStyle/>
                    <a:p>
                      <a:r>
                        <a:rPr lang="en-US" dirty="0"/>
                        <a:t>Summary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Affective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Must Know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93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772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EC8063-9D2A-41E8-9365-45057A8393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09370"/>
            <a:ext cx="8150086" cy="562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720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E1249-7C89-495F-8AB8-802FC29F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32" y="400250"/>
            <a:ext cx="10058400" cy="1450757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3100" b="1" dirty="0">
                <a:solidFill>
                  <a:srgbClr val="663300"/>
                </a:solidFill>
                <a:latin typeface="Arial" panose="020B0604020202020204" pitchFamily="34" charset="0"/>
              </a:rPr>
              <a:t>TYPE 2 - </a:t>
            </a:r>
            <a:r>
              <a:rPr lang="en-US" altLang="en-US" sz="3100" u="sng" dirty="0">
                <a:solidFill>
                  <a:srgbClr val="663300"/>
                </a:solidFill>
                <a:latin typeface="Arial" panose="020B0604020202020204" pitchFamily="34" charset="0"/>
              </a:rPr>
              <a:t>Flexible connection </a:t>
            </a:r>
            <a:r>
              <a:rPr lang="en-US" altLang="en-US" sz="3100" dirty="0">
                <a:solidFill>
                  <a:srgbClr val="663300"/>
                </a:solidFill>
                <a:latin typeface="Arial" panose="020B0604020202020204" pitchFamily="34" charset="0"/>
              </a:rPr>
              <a:t>between the direct retainer and the denture base.</a:t>
            </a:r>
            <a:b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</a:rPr>
            </a:br>
            <a:endParaRPr lang="en-IN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1E2108-B823-4C54-8DA0-F3C993FB6B94}"/>
              </a:ext>
            </a:extLst>
          </p:cNvPr>
          <p:cNvSpPr txBox="1"/>
          <p:nvPr/>
        </p:nvSpPr>
        <p:spPr>
          <a:xfrm>
            <a:off x="609940" y="3543392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1. Split Bar major connector</a:t>
            </a:r>
            <a:endParaRPr lang="en-IN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657009-531E-4A1E-AC21-332310AC3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7024" y="1695764"/>
            <a:ext cx="2629725" cy="1716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474A68-E1A5-4BA5-AE6F-778771A854C7}"/>
              </a:ext>
            </a:extLst>
          </p:cNvPr>
          <p:cNvSpPr txBox="1"/>
          <p:nvPr/>
        </p:nvSpPr>
        <p:spPr>
          <a:xfrm>
            <a:off x="4235202" y="3749733"/>
            <a:ext cx="6250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2. Partial division of connectors</a:t>
            </a:r>
            <a:br>
              <a:rPr lang="en-US" altLang="en-US" b="1" dirty="0"/>
            </a:br>
            <a:endParaRPr lang="en-IN" b="1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8FF64F6-2ACC-469E-ADC0-C8FCBF951C2A}"/>
              </a:ext>
            </a:extLst>
          </p:cNvPr>
          <p:cNvSpPr txBox="1">
            <a:spLocks/>
          </p:cNvSpPr>
          <p:nvPr/>
        </p:nvSpPr>
        <p:spPr>
          <a:xfrm>
            <a:off x="1006938" y="518422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en-US" b="1" dirty="0"/>
            </a:br>
            <a:endParaRPr lang="en-IN" b="1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20AB13B2-D6B2-402C-88FC-31B589F7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4264" y="1521980"/>
            <a:ext cx="3210364" cy="2100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A121F-BF16-4254-884E-01583036CD93}"/>
              </a:ext>
            </a:extLst>
          </p:cNvPr>
          <p:cNvSpPr txBox="1"/>
          <p:nvPr/>
        </p:nvSpPr>
        <p:spPr>
          <a:xfrm>
            <a:off x="7936651" y="3302655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3. Mesial placement of occlusal rests</a:t>
            </a:r>
            <a:endParaRPr lang="en-IN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8604A-26A8-409B-ABDE-00B186B92230}"/>
              </a:ext>
            </a:extLst>
          </p:cNvPr>
          <p:cNvSpPr txBox="1"/>
          <p:nvPr/>
        </p:nvSpPr>
        <p:spPr>
          <a:xfrm>
            <a:off x="188459" y="6358545"/>
            <a:ext cx="69365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/>
              <a:t>4. 12 gauge chrome wire stress breaker</a:t>
            </a:r>
            <a:endParaRPr lang="en-IN" b="1" dirty="0"/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8C434727-C57D-4C9D-8216-0B0BF894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5714" b="14320"/>
          <a:stretch>
            <a:fillRect/>
          </a:stretch>
        </p:blipFill>
        <p:spPr bwMode="auto">
          <a:xfrm>
            <a:off x="4796928" y="1955050"/>
            <a:ext cx="2222035" cy="1716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B4422C24-4907-4A86-A8B4-90AC2387F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8" t="2534" r="2977" b="51270"/>
          <a:stretch>
            <a:fillRect/>
          </a:stretch>
        </p:blipFill>
        <p:spPr bwMode="auto">
          <a:xfrm>
            <a:off x="979380" y="4259157"/>
            <a:ext cx="2677369" cy="2081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AAA9CBCF-1531-401C-8506-A58231BA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9949" r="5597" b="15440"/>
          <a:stretch>
            <a:fillRect/>
          </a:stretch>
        </p:blipFill>
        <p:spPr bwMode="auto">
          <a:xfrm>
            <a:off x="8615560" y="4284966"/>
            <a:ext cx="2867772" cy="2048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27860EF-CBC7-4665-A780-85EFACCC50AA}"/>
              </a:ext>
            </a:extLst>
          </p:cNvPr>
          <p:cNvSpPr txBox="1"/>
          <p:nvPr/>
        </p:nvSpPr>
        <p:spPr>
          <a:xfrm>
            <a:off x="8184355" y="6381498"/>
            <a:ext cx="40076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6</a:t>
            </a:r>
            <a:r>
              <a:rPr lang="en-US" altLang="en-US" sz="1800" b="1" dirty="0"/>
              <a:t>. </a:t>
            </a:r>
            <a:r>
              <a:rPr lang="en-US" altLang="en-US" sz="1800" b="1" dirty="0" err="1"/>
              <a:t>Ticonium</a:t>
            </a:r>
            <a:r>
              <a:rPr lang="en-US" altLang="en-US" sz="1800" b="1" dirty="0"/>
              <a:t> hidden lock design</a:t>
            </a:r>
            <a:endParaRPr lang="en-IN" sz="1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D2C49B-5DF2-486F-BD7E-3913FFBE4F25}"/>
              </a:ext>
            </a:extLst>
          </p:cNvPr>
          <p:cNvSpPr txBox="1"/>
          <p:nvPr/>
        </p:nvSpPr>
        <p:spPr>
          <a:xfrm>
            <a:off x="4655692" y="6088418"/>
            <a:ext cx="7023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b="1" dirty="0"/>
              <a:t>5. Split palate stress breaker</a:t>
            </a:r>
            <a:r>
              <a:rPr lang="en-US" altLang="en-US" dirty="0"/>
              <a:t> </a:t>
            </a:r>
            <a:endParaRPr lang="en-IN" dirty="0"/>
          </a:p>
        </p:txBody>
      </p:sp>
      <p:pic>
        <p:nvPicPr>
          <p:cNvPr id="25" name="Picture 4">
            <a:extLst>
              <a:ext uri="{FF2B5EF4-FFF2-40B4-BE49-F238E27FC236}">
                <a16:creationId xmlns:a16="http://schemas.microsoft.com/office/drawing/2014/main" id="{E3856459-86A1-4E27-B857-BDB0B6EE2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t="3754" r="12675" b="6140"/>
          <a:stretch>
            <a:fillRect/>
          </a:stretch>
        </p:blipFill>
        <p:spPr bwMode="auto">
          <a:xfrm>
            <a:off x="5104456" y="4233072"/>
            <a:ext cx="2203592" cy="1855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3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4" grpId="0"/>
      <p:bldP spid="16" grpId="0"/>
      <p:bldP spid="22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2865" r="50781"/>
          <a:stretch/>
        </p:blipFill>
        <p:spPr>
          <a:xfrm>
            <a:off x="476250" y="45357"/>
            <a:ext cx="6096000" cy="6767286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2B6E936A-FC3C-4CAB-82C3-08CCDCEAA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89" t="5469" r="2441" b="6249"/>
          <a:stretch/>
        </p:blipFill>
        <p:spPr>
          <a:xfrm>
            <a:off x="6819900" y="638175"/>
            <a:ext cx="5054769" cy="55816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66AA34-3351-4E03-9B91-4DA96B4989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24828" r="33735" b="24828"/>
          <a:stretch/>
        </p:blipFill>
        <p:spPr>
          <a:xfrm>
            <a:off x="8151105" y="3667603"/>
            <a:ext cx="3247364" cy="2549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E77E92-23A6-4F26-9A7A-669AEBD6C4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26896" r="28735" b="8965"/>
          <a:stretch/>
        </p:blipFill>
        <p:spPr>
          <a:xfrm>
            <a:off x="1097727" y="769734"/>
            <a:ext cx="2935675" cy="2659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44E56-8F72-4712-AE45-D45F22896B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1086" r="26610" b="36986"/>
          <a:stretch/>
        </p:blipFill>
        <p:spPr>
          <a:xfrm rot="16200000">
            <a:off x="4766369" y="766107"/>
            <a:ext cx="2659262" cy="2666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D38A3-A564-472E-9853-073B8AE9D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9" t="35862" r="42235" b="31724"/>
          <a:stretch/>
        </p:blipFill>
        <p:spPr>
          <a:xfrm rot="16200000">
            <a:off x="8445156" y="483179"/>
            <a:ext cx="2659261" cy="3232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039D03-8E05-4949-B423-54BD54E06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5" t="28735" r="33039" b="28046"/>
          <a:stretch/>
        </p:blipFill>
        <p:spPr>
          <a:xfrm rot="16200000">
            <a:off x="1281702" y="3262278"/>
            <a:ext cx="2480179" cy="3428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903FDC-37C9-4722-A335-583ACAA1F6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9" t="25181" r="12139" b="10983"/>
          <a:stretch/>
        </p:blipFill>
        <p:spPr>
          <a:xfrm rot="16200000">
            <a:off x="4835722" y="3447242"/>
            <a:ext cx="2520556" cy="3018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5875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1905" t="3125" r="54150" b="1823"/>
          <a:stretch/>
        </p:blipFill>
        <p:spPr>
          <a:xfrm>
            <a:off x="796816" y="420633"/>
            <a:ext cx="4216619" cy="5130220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9C076567-7347-4C6F-BCE2-EE610EBE2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95" t="14323" r="2734" b="8333"/>
          <a:stretch/>
        </p:blipFill>
        <p:spPr>
          <a:xfrm>
            <a:off x="6229351" y="842962"/>
            <a:ext cx="5346219" cy="5172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A92F1D-3918-4E89-8A89-E0EAF035B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4339" r="32381" b="16825"/>
          <a:stretch/>
        </p:blipFill>
        <p:spPr>
          <a:xfrm>
            <a:off x="1774023" y="4526598"/>
            <a:ext cx="2262204" cy="20485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6C1E65-22E5-4A0B-8488-37A627F789EC}"/>
              </a:ext>
            </a:extLst>
          </p:cNvPr>
          <p:cNvSpPr txBox="1"/>
          <p:nvPr/>
        </p:nvSpPr>
        <p:spPr>
          <a:xfrm>
            <a:off x="477077" y="1007165"/>
            <a:ext cx="723568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these three philosophies,</a:t>
            </a:r>
          </a:p>
          <a:p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equalization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few advocates.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Broad stress distribution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most widely used philosophy and will be followed in the design procedure. </a:t>
            </a:r>
            <a:endParaRPr lang="en-I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722808A1-3933-4C5F-801C-49B4A0C81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0" t="18557" r="53982" b="39643"/>
          <a:stretch/>
        </p:blipFill>
        <p:spPr>
          <a:xfrm>
            <a:off x="7745895" y="679902"/>
            <a:ext cx="3750364" cy="2369241"/>
          </a:xfrm>
          <a:prstGeom prst="rect">
            <a:avLst/>
          </a:prstGeom>
        </p:spPr>
      </p:pic>
      <p:pic>
        <p:nvPicPr>
          <p:cNvPr id="5" name="Object 1" descr="preencoded.png">
            <a:extLst>
              <a:ext uri="{FF2B5EF4-FFF2-40B4-BE49-F238E27FC236}">
                <a16:creationId xmlns:a16="http://schemas.microsoft.com/office/drawing/2014/main" id="{F76088A4-375A-410E-8BB6-7C7D76A6E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" t="27742" r="56265" b="20451"/>
          <a:stretch/>
        </p:blipFill>
        <p:spPr>
          <a:xfrm>
            <a:off x="7673007" y="3375846"/>
            <a:ext cx="3896139" cy="279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5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5F3651D0-D20C-4A0E-A606-58F4EB0D6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8" t="21899" r="12464" b="22093"/>
          <a:stretch/>
        </p:blipFill>
        <p:spPr>
          <a:xfrm>
            <a:off x="972552" y="1293613"/>
            <a:ext cx="8797587" cy="3684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EA9C99-9D8C-49C7-86A4-3EC04EB594D6}"/>
              </a:ext>
            </a:extLst>
          </p:cNvPr>
          <p:cNvSpPr txBox="1"/>
          <p:nvPr/>
        </p:nvSpPr>
        <p:spPr>
          <a:xfrm>
            <a:off x="1704754" y="5537275"/>
            <a:ext cx="878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physiologic limits of the supporting tissues are respected, then almost any design can be successful. </a:t>
            </a:r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73388-F1A2-4F0C-9CF5-8916B655A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4339" r="32381" b="16825"/>
          <a:stretch/>
        </p:blipFill>
        <p:spPr>
          <a:xfrm>
            <a:off x="9929796" y="3429000"/>
            <a:ext cx="2262204" cy="204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C57DA-B23C-41CB-AA92-2EF364294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37037" r="39524" b="34391"/>
          <a:stretch/>
        </p:blipFill>
        <p:spPr>
          <a:xfrm>
            <a:off x="9929796" y="1662867"/>
            <a:ext cx="2160604" cy="14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l="6444" t="11458" r="6251" b="11198"/>
          <a:stretch/>
        </p:blipFill>
        <p:spPr>
          <a:xfrm>
            <a:off x="571500" y="800100"/>
            <a:ext cx="11353800" cy="5657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75846-D232-4795-980E-E4597087D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smile is the prettiest thing you can wear…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08F13-7916-4768-91CD-E27AB1976A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31" y="2084767"/>
            <a:ext cx="3045464" cy="3979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21 Celebrities with Dental Implants or Cosmetic Dentistry">
            <a:extLst>
              <a:ext uri="{FF2B5EF4-FFF2-40B4-BE49-F238E27FC236}">
                <a16:creationId xmlns:a16="http://schemas.microsoft.com/office/drawing/2014/main" id="{074BBF98-027C-4DAC-8FB1-807710F3A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02"/>
          <a:stretch/>
        </p:blipFill>
        <p:spPr bwMode="auto">
          <a:xfrm>
            <a:off x="734899" y="2137853"/>
            <a:ext cx="3585996" cy="3913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924F18-4120-427D-AFB0-42A74404D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4400" y="2137853"/>
            <a:ext cx="3076826" cy="3926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ject 1" descr="preencoded.png">
            <a:extLst>
              <a:ext uri="{FF2B5EF4-FFF2-40B4-BE49-F238E27FC236}">
                <a16:creationId xmlns:a16="http://schemas.microsoft.com/office/drawing/2014/main" id="{FB48E4D8-DDC2-4C2F-83D2-F0E0BE9923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17" t="32768" r="18852" b="20903"/>
          <a:stretch/>
        </p:blipFill>
        <p:spPr>
          <a:xfrm>
            <a:off x="981578" y="2035492"/>
            <a:ext cx="3076826" cy="423729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4C1814-8539-43EA-9891-EEB39E0DF178}"/>
              </a:ext>
            </a:extLst>
          </p:cNvPr>
          <p:cNvSpPr txBox="1"/>
          <p:nvPr/>
        </p:nvSpPr>
        <p:spPr>
          <a:xfrm>
            <a:off x="5561135" y="6417414"/>
            <a:ext cx="2100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i="0" dirty="0">
                <a:solidFill>
                  <a:srgbClr val="333333"/>
                </a:solidFill>
                <a:effectLst/>
                <a:latin typeface="bellezaregular"/>
              </a:rPr>
              <a:t>Emma Watson</a:t>
            </a:r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97ACDA-0C32-4DAC-BED4-AC11868861F8}"/>
              </a:ext>
            </a:extLst>
          </p:cNvPr>
          <p:cNvSpPr txBox="1"/>
          <p:nvPr/>
        </p:nvSpPr>
        <p:spPr>
          <a:xfrm>
            <a:off x="9112849" y="6417414"/>
            <a:ext cx="18378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bellezaregular"/>
              </a:rPr>
              <a:t>Janice Dickinson </a:t>
            </a: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AF417-503D-4924-BBC6-24E06DD8E902}"/>
              </a:ext>
            </a:extLst>
          </p:cNvPr>
          <p:cNvSpPr txBox="1"/>
          <p:nvPr/>
        </p:nvSpPr>
        <p:spPr>
          <a:xfrm>
            <a:off x="1755891" y="6420931"/>
            <a:ext cx="1544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i="0" dirty="0">
                <a:solidFill>
                  <a:srgbClr val="333333"/>
                </a:solidFill>
                <a:effectLst/>
                <a:latin typeface="bellezaregular"/>
              </a:rPr>
              <a:t>Tom Cruise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9052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ject 1" descr="preencoded.png">
            <a:extLst>
              <a:ext uri="{FF2B5EF4-FFF2-40B4-BE49-F238E27FC236}">
                <a16:creationId xmlns:a16="http://schemas.microsoft.com/office/drawing/2014/main" id="{029480E3-3AD6-43BE-8426-80852A5B7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786"/>
          <a:stretch/>
        </p:blipFill>
        <p:spPr>
          <a:xfrm>
            <a:off x="1165419" y="161672"/>
            <a:ext cx="9193399" cy="636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4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5F3651D0-D20C-4A0E-A606-58F4EB0D6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18" t="21899" r="12464" b="22093"/>
          <a:stretch/>
        </p:blipFill>
        <p:spPr>
          <a:xfrm>
            <a:off x="972552" y="1293613"/>
            <a:ext cx="8797587" cy="3684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EA9C99-9D8C-49C7-86A4-3EC04EB594D6}"/>
              </a:ext>
            </a:extLst>
          </p:cNvPr>
          <p:cNvSpPr txBox="1"/>
          <p:nvPr/>
        </p:nvSpPr>
        <p:spPr>
          <a:xfrm>
            <a:off x="1704754" y="5537275"/>
            <a:ext cx="878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physiologic limits of the supporting tissues are respected, then almost any design can be successful. </a:t>
            </a:r>
            <a:endParaRPr lang="en-I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C73388-F1A2-4F0C-9CF5-8916B655A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24339" r="32381" b="16825"/>
          <a:stretch/>
        </p:blipFill>
        <p:spPr>
          <a:xfrm>
            <a:off x="9929796" y="3429000"/>
            <a:ext cx="2262204" cy="20485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C57DA-B23C-41CB-AA92-2EF3642947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8" t="37037" r="39524" b="34391"/>
          <a:stretch/>
        </p:blipFill>
        <p:spPr>
          <a:xfrm>
            <a:off x="9929796" y="1662867"/>
            <a:ext cx="2160604" cy="147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09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65547958-092C-4A54-8A9F-1578C30BA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9" t="12209" r="6249" b="11242"/>
          <a:stretch/>
        </p:blipFill>
        <p:spPr>
          <a:xfrm>
            <a:off x="1024128" y="775868"/>
            <a:ext cx="9965314" cy="49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19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A0DD4-1D52-42B5-A4A7-77D67EF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405CA-19DB-4633-81C8-778DCE705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Object 1" descr="preencoded.png">
            <a:extLst>
              <a:ext uri="{FF2B5EF4-FFF2-40B4-BE49-F238E27FC236}">
                <a16:creationId xmlns:a16="http://schemas.microsoft.com/office/drawing/2014/main" id="{1C8F393D-6119-4E45-9633-508FED9BA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5" t="6783" r="2980" b="4845"/>
          <a:stretch/>
        </p:blipFill>
        <p:spPr>
          <a:xfrm>
            <a:off x="1024128" y="585216"/>
            <a:ext cx="10732771" cy="57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t="3646" r="51596" b="1267"/>
          <a:stretch/>
        </p:blipFill>
        <p:spPr>
          <a:xfrm>
            <a:off x="1522345" y="198782"/>
            <a:ext cx="5846548" cy="64604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5C6B9-BB03-4533-96C6-D05450D75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893" y="2668203"/>
            <a:ext cx="3825648" cy="30324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 rotWithShape="1">
          <a:blip r:embed="rId3"/>
          <a:srcRect r="50781"/>
          <a:stretch/>
        </p:blipFill>
        <p:spPr>
          <a:xfrm>
            <a:off x="116680" y="133350"/>
            <a:ext cx="5750719" cy="6572250"/>
          </a:xfrm>
          <a:prstGeom prst="rect">
            <a:avLst/>
          </a:prstGeom>
        </p:spPr>
      </p:pic>
      <p:pic>
        <p:nvPicPr>
          <p:cNvPr id="3" name="Object 1" descr="preencoded.png">
            <a:extLst>
              <a:ext uri="{FF2B5EF4-FFF2-40B4-BE49-F238E27FC236}">
                <a16:creationId xmlns:a16="http://schemas.microsoft.com/office/drawing/2014/main" id="{C03322E1-1D96-4663-A42D-F81AD802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10" t="13802" r="4199" b="16927"/>
          <a:stretch/>
        </p:blipFill>
        <p:spPr>
          <a:xfrm>
            <a:off x="6534150" y="895350"/>
            <a:ext cx="5200650" cy="50673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745</TotalTime>
  <Words>539</Words>
  <Application>Microsoft Office PowerPoint</Application>
  <PresentationFormat>Widescreen</PresentationFormat>
  <Paragraphs>90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bellezaregular</vt:lpstr>
      <vt:lpstr>Calibri</vt:lpstr>
      <vt:lpstr>Times New Roman</vt:lpstr>
      <vt:lpstr>Tw Cen MT</vt:lpstr>
      <vt:lpstr>Tw Cen MT Condensed</vt:lpstr>
      <vt:lpstr>Wingdings 3</vt:lpstr>
      <vt:lpstr>Integral</vt:lpstr>
      <vt:lpstr>PowerPoint Presentation</vt:lpstr>
      <vt:lpstr>Specific Learning Objective</vt:lpstr>
      <vt:lpstr>A smile is the prettiest thing you can wear…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2 - Flexible connection between the direct retainer and the denture base.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devika khurpade</dc:creator>
  <cp:lastModifiedBy>dell</cp:lastModifiedBy>
  <cp:revision>8</cp:revision>
  <dcterms:created xsi:type="dcterms:W3CDTF">2022-09-15T14:31:42Z</dcterms:created>
  <dcterms:modified xsi:type="dcterms:W3CDTF">2022-09-24T09:46:53Z</dcterms:modified>
</cp:coreProperties>
</file>